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0" r:id="rId2"/>
    <p:sldId id="257" r:id="rId3"/>
    <p:sldId id="258" r:id="rId4"/>
    <p:sldId id="264" r:id="rId5"/>
    <p:sldId id="272" r:id="rId6"/>
    <p:sldId id="259" r:id="rId7"/>
    <p:sldId id="263" r:id="rId8"/>
    <p:sldId id="262" r:id="rId9"/>
    <p:sldId id="265" r:id="rId10"/>
    <p:sldId id="266" r:id="rId11"/>
    <p:sldId id="270" r:id="rId12"/>
    <p:sldId id="273" r:id="rId13"/>
    <p:sldId id="274" r:id="rId14"/>
    <p:sldId id="267" r:id="rId15"/>
    <p:sldId id="275" r:id="rId16"/>
    <p:sldId id="277" r:id="rId17"/>
    <p:sldId id="27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>
        <p:guide pos="3817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98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53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57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1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46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44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53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95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22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4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82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55CE8-A0AE-750D-0EF2-E2CBA5AA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45FD-B48A-7A52-3CAD-63B3CBE9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大语言模型简介及应用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to LLM and</a:t>
            </a:r>
            <a:r>
              <a:rPr kumimoji="1" lang="zh-CN" altLang="en-US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its Applications</a:t>
            </a:r>
            <a:endParaRPr kumimoji="1" lang="zh-CN" altLang="en-US" sz="40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51C39D-14EC-B9F3-B025-EE9198800A83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640FD6B-44D4-9C38-2C3B-5965D9246089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875FEA9-6E16-19E4-1699-1AAB4A8DA60F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F838B97-EE91-2016-FFE5-286A6B57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A91C4678-42CC-80CA-AED8-021EE34A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8D1411E7-E5E0-C9EF-A5C3-D5C66DD2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61952C53-BC81-F74C-4B58-BAFC2ACEB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AB583DAA-52D1-2ADF-94EA-1E65179D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BBFBE3A3-4BCF-1C7A-ADAE-D6E611D8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06B40-724D-EE01-038A-8E7AC6A166E1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DD485-9BD5-A07E-CCB9-7CF877CCC4F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38483F-69B6-F2C9-4A07-FDD1410D79CA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862FCC-A230-09AE-1AD3-5E4EBB90801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4304CC-AE2F-0322-57A8-DAA19A5F9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4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746-3D7B-290E-2F90-029600EC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3F2C2-EABF-1810-0CA2-58741627A606}"/>
              </a:ext>
            </a:extLst>
          </p:cNvPr>
          <p:cNvSpPr txBox="1"/>
          <p:nvPr/>
        </p:nvSpPr>
        <p:spPr>
          <a:xfrm>
            <a:off x="4645923" y="3019237"/>
            <a:ext cx="2900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LLMs do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77668-D381-0266-7A7D-028E2819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7ECED3A5-F0D7-6369-7182-CC8926A04127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72180AB8-6FCA-52FF-1007-640A54E1C7CB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7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B634-4B87-EFD4-3FF1-D7CF4FEF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F5106C2-A984-E0CC-AACA-52EBC27C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5554F6-FAC3-4E5A-C0C0-DF6E9183FA08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634BCE-9AAE-44BE-A8C5-ECA650E62D81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168CD4-80FC-C316-F7F5-0680C6EC2BA7}"/>
              </a:ext>
            </a:extLst>
          </p:cNvPr>
          <p:cNvSpPr/>
          <p:nvPr/>
        </p:nvSpPr>
        <p:spPr>
          <a:xfrm>
            <a:off x="336721" y="2960379"/>
            <a:ext cx="954156" cy="548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2"/>
                </a:solidFill>
              </a:rPr>
              <a:t>LLM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993A36-C1C0-13C1-DE75-F687C6003601}"/>
              </a:ext>
            </a:extLst>
          </p:cNvPr>
          <p:cNvSpPr/>
          <p:nvPr/>
        </p:nvSpPr>
        <p:spPr>
          <a:xfrm>
            <a:off x="1860212" y="941537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自然语言处理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E9DC84-8CFB-A470-590E-30D0562D91CE}"/>
              </a:ext>
            </a:extLst>
          </p:cNvPr>
          <p:cNvSpPr/>
          <p:nvPr/>
        </p:nvSpPr>
        <p:spPr>
          <a:xfrm>
            <a:off x="1860212" y="2252346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知识与推理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E0A8AC-2583-9CE8-3D62-20797B616A25}"/>
              </a:ext>
            </a:extLst>
          </p:cNvPr>
          <p:cNvSpPr/>
          <p:nvPr/>
        </p:nvSpPr>
        <p:spPr>
          <a:xfrm>
            <a:off x="1860212" y="3529609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辅助决策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3311EE-5EC8-42F0-D995-932A9C460DC3}"/>
              </a:ext>
            </a:extLst>
          </p:cNvPr>
          <p:cNvSpPr/>
          <p:nvPr/>
        </p:nvSpPr>
        <p:spPr>
          <a:xfrm>
            <a:off x="1860213" y="4845806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6435EF-928B-0388-58BB-9FBF149301D5}"/>
              </a:ext>
            </a:extLst>
          </p:cNvPr>
          <p:cNvSpPr/>
          <p:nvPr/>
        </p:nvSpPr>
        <p:spPr>
          <a:xfrm>
            <a:off x="4089895" y="65469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文本翻译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18BA76-2084-5087-90ED-C9736FD2F50B}"/>
              </a:ext>
            </a:extLst>
          </p:cNvPr>
          <p:cNvSpPr/>
          <p:nvPr/>
        </p:nvSpPr>
        <p:spPr>
          <a:xfrm>
            <a:off x="4089895" y="1069486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文本创作生成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1E4222-A870-EFA3-04A7-F44AC875F7A6}"/>
              </a:ext>
            </a:extLst>
          </p:cNvPr>
          <p:cNvSpPr/>
          <p:nvPr/>
        </p:nvSpPr>
        <p:spPr>
          <a:xfrm>
            <a:off x="4089895" y="148756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语言理解分析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81683E-1422-87F9-9058-44C912D1705F}"/>
              </a:ext>
            </a:extLst>
          </p:cNvPr>
          <p:cNvSpPr/>
          <p:nvPr/>
        </p:nvSpPr>
        <p:spPr>
          <a:xfrm>
            <a:off x="4089895" y="194410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问答系统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16D588-A213-58EB-96E0-00DB60C3B46D}"/>
              </a:ext>
            </a:extLst>
          </p:cNvPr>
          <p:cNvSpPr/>
          <p:nvPr/>
        </p:nvSpPr>
        <p:spPr>
          <a:xfrm>
            <a:off x="4089895" y="241853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逻辑推理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471D8E-76C8-436C-06BD-EF94966D4559}"/>
              </a:ext>
            </a:extLst>
          </p:cNvPr>
          <p:cNvSpPr/>
          <p:nvPr/>
        </p:nvSpPr>
        <p:spPr>
          <a:xfrm>
            <a:off x="4089895" y="2826677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知识整合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7B3F1F-97C0-41CD-6185-61D8C6367F61}"/>
              </a:ext>
            </a:extLst>
          </p:cNvPr>
          <p:cNvSpPr/>
          <p:nvPr/>
        </p:nvSpPr>
        <p:spPr>
          <a:xfrm>
            <a:off x="4089895" y="323045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FC9FA-ED17-39CF-31AA-51C7129C1B6E}"/>
              </a:ext>
            </a:extLst>
          </p:cNvPr>
          <p:cNvSpPr/>
          <p:nvPr/>
        </p:nvSpPr>
        <p:spPr>
          <a:xfrm>
            <a:off x="4089895" y="366512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方案规划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14D348-D417-8430-5D8C-A3F2DA2A497B}"/>
              </a:ext>
            </a:extLst>
          </p:cNvPr>
          <p:cNvSpPr/>
          <p:nvPr/>
        </p:nvSpPr>
        <p:spPr>
          <a:xfrm>
            <a:off x="4089895" y="4142839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建议生成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3C82F9-7586-1E0C-16FE-D0DC49357F7D}"/>
              </a:ext>
            </a:extLst>
          </p:cNvPr>
          <p:cNvSpPr/>
          <p:nvPr/>
        </p:nvSpPr>
        <p:spPr>
          <a:xfrm>
            <a:off x="4089895" y="453461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多模态交互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C7B9A6-A8CB-29A0-BB2F-FEBB5AAA7425}"/>
              </a:ext>
            </a:extLst>
          </p:cNvPr>
          <p:cNvSpPr/>
          <p:nvPr/>
        </p:nvSpPr>
        <p:spPr>
          <a:xfrm>
            <a:off x="4089895" y="496928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任务执行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E4E9195-47E8-B486-B996-670747CCA8EB}"/>
              </a:ext>
            </a:extLst>
          </p:cNvPr>
          <p:cNvSpPr/>
          <p:nvPr/>
        </p:nvSpPr>
        <p:spPr>
          <a:xfrm>
            <a:off x="4089895" y="5661056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对话能力</a:t>
            </a: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3804712-DD18-90EA-673F-4F4E3D1013CD}"/>
              </a:ext>
            </a:extLst>
          </p:cNvPr>
          <p:cNvCxnSpPr>
            <a:stCxn id="4" idx="3"/>
          </p:cNvCxnSpPr>
          <p:nvPr/>
        </p:nvCxnSpPr>
        <p:spPr>
          <a:xfrm>
            <a:off x="1290877" y="3234821"/>
            <a:ext cx="32799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B075AA0-9D4D-506F-41CF-F8E54A0D7577}"/>
              </a:ext>
            </a:extLst>
          </p:cNvPr>
          <p:cNvCxnSpPr>
            <a:cxnSpLocks/>
          </p:cNvCxnSpPr>
          <p:nvPr/>
        </p:nvCxnSpPr>
        <p:spPr>
          <a:xfrm>
            <a:off x="1618869" y="1213126"/>
            <a:ext cx="0" cy="390712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82F2188-4754-3904-C7AF-EB638546EE8F}"/>
              </a:ext>
            </a:extLst>
          </p:cNvPr>
          <p:cNvCxnSpPr>
            <a:endCxn id="5" idx="1"/>
          </p:cNvCxnSpPr>
          <p:nvPr/>
        </p:nvCxnSpPr>
        <p:spPr>
          <a:xfrm>
            <a:off x="1618869" y="1215979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281ED02-2C0B-8042-A77B-57CC58301BDB}"/>
              </a:ext>
            </a:extLst>
          </p:cNvPr>
          <p:cNvCxnSpPr>
            <a:endCxn id="6" idx="1"/>
          </p:cNvCxnSpPr>
          <p:nvPr/>
        </p:nvCxnSpPr>
        <p:spPr>
          <a:xfrm>
            <a:off x="1618869" y="2567003"/>
            <a:ext cx="241343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1BB9C2B-F705-5233-035B-7F91A2507AEE}"/>
              </a:ext>
            </a:extLst>
          </p:cNvPr>
          <p:cNvCxnSpPr>
            <a:endCxn id="8" idx="1"/>
          </p:cNvCxnSpPr>
          <p:nvPr/>
        </p:nvCxnSpPr>
        <p:spPr>
          <a:xfrm>
            <a:off x="1618869" y="3804051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2233632-AD78-EEE0-CE53-B2537D77C38F}"/>
              </a:ext>
            </a:extLst>
          </p:cNvPr>
          <p:cNvCxnSpPr>
            <a:endCxn id="9" idx="1"/>
          </p:cNvCxnSpPr>
          <p:nvPr/>
        </p:nvCxnSpPr>
        <p:spPr>
          <a:xfrm>
            <a:off x="1618869" y="5120248"/>
            <a:ext cx="2413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44A9B779-1BBA-4887-C676-F1E94909F954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3457603" y="798334"/>
            <a:ext cx="632292" cy="41764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40E32846-7997-2032-2B2A-4256FDC278C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3457603" y="1213126"/>
            <a:ext cx="632292" cy="285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612846A8-E8D9-7600-ABCB-EDF5E3A2E03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457603" y="1215979"/>
            <a:ext cx="632292" cy="415229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>
            <a:extLst>
              <a:ext uri="{FF2B5EF4-FFF2-40B4-BE49-F238E27FC236}">
                <a16:creationId xmlns:a16="http://schemas.microsoft.com/office/drawing/2014/main" id="{424B722D-9B8C-F92A-36CE-7507D42E936A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457603" y="2087748"/>
            <a:ext cx="632292" cy="479256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73A44BE3-F68C-CD92-904F-0E502EAD44C2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3457603" y="2562174"/>
            <a:ext cx="632292" cy="4830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>
            <a:extLst>
              <a:ext uri="{FF2B5EF4-FFF2-40B4-BE49-F238E27FC236}">
                <a16:creationId xmlns:a16="http://schemas.microsoft.com/office/drawing/2014/main" id="{3D600009-4B77-9A15-A606-C71D6085AD7F}"/>
              </a:ext>
            </a:extLst>
          </p:cNvPr>
          <p:cNvCxnSpPr>
            <a:stCxn id="6" idx="3"/>
            <a:endCxn id="15" idx="1"/>
          </p:cNvCxnSpPr>
          <p:nvPr/>
        </p:nvCxnSpPr>
        <p:spPr>
          <a:xfrm>
            <a:off x="3457603" y="2567004"/>
            <a:ext cx="632292" cy="4033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47182B80-2501-F657-1877-33B4853117E2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3457603" y="3374093"/>
            <a:ext cx="632292" cy="42995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>
            <a:extLst>
              <a:ext uri="{FF2B5EF4-FFF2-40B4-BE49-F238E27FC236}">
                <a16:creationId xmlns:a16="http://schemas.microsoft.com/office/drawing/2014/main" id="{5C3CACEC-1694-47E5-EDCE-0F252FEA687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3457603" y="3804051"/>
            <a:ext cx="632292" cy="4712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23B816A8-A7F8-0EDA-A5FD-81AFE573EAF9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3457603" y="3804051"/>
            <a:ext cx="632292" cy="48242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B865E165-0B79-B284-66EC-AA89060033D7}"/>
              </a:ext>
            </a:extLst>
          </p:cNvPr>
          <p:cNvCxnSpPr>
            <a:stCxn id="9" idx="3"/>
            <a:endCxn id="19" idx="1"/>
          </p:cNvCxnSpPr>
          <p:nvPr/>
        </p:nvCxnSpPr>
        <p:spPr>
          <a:xfrm flipV="1">
            <a:off x="3457604" y="4678253"/>
            <a:ext cx="632291" cy="44199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>
            <a:extLst>
              <a:ext uri="{FF2B5EF4-FFF2-40B4-BE49-F238E27FC236}">
                <a16:creationId xmlns:a16="http://schemas.microsoft.com/office/drawing/2014/main" id="{5554096D-B68D-9BDB-3515-56036DDC3875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3457604" y="5112923"/>
            <a:ext cx="632291" cy="732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A8C70512-451A-38E1-001D-3A6AF403CDC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457604" y="5120248"/>
            <a:ext cx="632291" cy="4505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C0551826-13CA-65E9-9C27-C3DA7EF9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04" y="909664"/>
            <a:ext cx="3490063" cy="4283259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65AAEF9B-8577-F08C-23C1-850841FD9639}"/>
              </a:ext>
            </a:extLst>
          </p:cNvPr>
          <p:cNvSpPr txBox="1"/>
          <p:nvPr/>
        </p:nvSpPr>
        <p:spPr>
          <a:xfrm>
            <a:off x="7842118" y="5256563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79B631D-33B7-319E-4AD6-870E711AFAA9}"/>
              </a:ext>
            </a:extLst>
          </p:cNvPr>
          <p:cNvSpPr txBox="1"/>
          <p:nvPr/>
        </p:nvSpPr>
        <p:spPr>
          <a:xfrm>
            <a:off x="446052" y="6029377"/>
            <a:ext cx="1094418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提供合适的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Prompt, 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包括但不仅限于智能对话、文本生成、计算推理、代码生成补全等场景</a:t>
            </a:r>
          </a:p>
        </p:txBody>
      </p:sp>
    </p:spTree>
    <p:extLst>
      <p:ext uri="{BB962C8B-B14F-4D97-AF65-F5344CB8AC3E}">
        <p14:creationId xmlns:p14="http://schemas.microsoft.com/office/powerpoint/2010/main" val="280958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394665C-766A-8524-202D-D856067D6D88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C9DB679-5C4F-6346-EAE1-ED778C26C143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C5FA5A9-432C-7951-FF4F-C4B837522DDF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52ACC28-303B-B1B4-8C46-E0C1D4133E46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1D18D1-D97D-12A3-DF71-79AEA44B0194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D12C03-CC73-44A6-EAB8-7AD4181A5CC5}"/>
              </a:ext>
            </a:extLst>
          </p:cNvPr>
          <p:cNvSpPr txBox="1"/>
          <p:nvPr/>
        </p:nvSpPr>
        <p:spPr>
          <a:xfrm>
            <a:off x="5058252" y="805070"/>
            <a:ext cx="2002471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文章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故事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诗歌写作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社交媒体内容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剧本或者对话设计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481E27-7CF4-23EF-EBDF-51E5D016C80D}"/>
              </a:ext>
            </a:extLst>
          </p:cNvPr>
          <p:cNvSpPr txBox="1"/>
          <p:nvPr/>
        </p:nvSpPr>
        <p:spPr>
          <a:xfrm>
            <a:off x="7740098" y="1129550"/>
            <a:ext cx="3530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你将扮演专业的微信公众号创作者，根据我给的关键字或内容写出爆款文章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603EE5B-418A-18F8-DF4D-7B06D328FDC8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243694C7-414B-F7C5-A8C0-915FD0662B8A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7FE84FD-3B6D-3C33-4C90-D5E2C3628F67}"/>
              </a:ext>
            </a:extLst>
          </p:cNvPr>
          <p:cNvCxnSpPr/>
          <p:nvPr/>
        </p:nvCxnSpPr>
        <p:spPr>
          <a:xfrm>
            <a:off x="10897616" y="2038252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E4F670B-A327-A59C-8E80-45E5791F8071}"/>
              </a:ext>
            </a:extLst>
          </p:cNvPr>
          <p:cNvCxnSpPr>
            <a:cxnSpLocks/>
          </p:cNvCxnSpPr>
          <p:nvPr/>
        </p:nvCxnSpPr>
        <p:spPr>
          <a:xfrm flipV="1">
            <a:off x="11181041" y="1817130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2E3CED5-1BD1-D2F2-EB38-61712147AAF9}"/>
              </a:ext>
            </a:extLst>
          </p:cNvPr>
          <p:cNvSpPr txBox="1"/>
          <p:nvPr/>
        </p:nvSpPr>
        <p:spPr>
          <a:xfrm>
            <a:off x="5512788" y="2642855"/>
            <a:ext cx="2031325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摘要与改写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长文本摘要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文本简化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多语言翻译与本地化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543691-7B4A-8091-5366-BE829C87DFD4}"/>
              </a:ext>
            </a:extLst>
          </p:cNvPr>
          <p:cNvSpPr txBox="1"/>
          <p:nvPr/>
        </p:nvSpPr>
        <p:spPr>
          <a:xfrm>
            <a:off x="7818032" y="2866496"/>
            <a:ext cx="40882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你扮演专业的拼写和语法校对助理改进我的文章。用更美丽、优雅、高级的英语单词和句子替换我的单词和句子，但使它们更具文学性，在</a:t>
            </a:r>
            <a:r>
              <a:rPr lang="en-US" altLang="zh-CN" dirty="0"/>
              <a:t>《</a:t>
            </a:r>
            <a:r>
              <a:rPr lang="zh-CN" altLang="en-US" dirty="0"/>
              <a:t>自然</a:t>
            </a:r>
            <a:r>
              <a:rPr lang="en-US" altLang="zh-CN" dirty="0"/>
              <a:t>》</a:t>
            </a:r>
            <a:r>
              <a:rPr lang="zh-CN" altLang="en-US" dirty="0"/>
              <a:t>杂志风格中提高我的表达水平。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A7341ED-B4BA-BFC5-D8A1-D5520D70C76C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00AB9ECE-F669-6A5F-2529-C424B3C5D0A4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A9A96724-7F84-35ED-026B-E9EBCDEEAC1E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A8D28AD-5057-7F88-5DF9-71ED1AF0D245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2B903BE-DD42-4E83-CE37-247EA224A94C}"/>
              </a:ext>
            </a:extLst>
          </p:cNvPr>
          <p:cNvSpPr txBox="1"/>
          <p:nvPr/>
        </p:nvSpPr>
        <p:spPr>
          <a:xfrm>
            <a:off x="5349248" y="4686201"/>
            <a:ext cx="2031325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结构化生成</a:t>
            </a:r>
            <a:endParaRPr kumimoji="1" lang="en-US" altLang="zh-CN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表格、列表生成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代码注释、文档书写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583077-807F-356E-591F-2B5F1153FE5A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你是一位代码检查专家，尤其擅长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代码，检查我的代码，如果可以优化给出方案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4D89D622-E856-32F6-B829-AC79B09D32CB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D0181D56-D448-D31A-8523-BF788CC15387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5369BCD-362A-64A8-3161-AD08FA721E8D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13F1A1E-87FF-CE61-B17F-21A3FCCA3F88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7C6A7E8-1F71-CF92-1F93-BF727740FD0E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8F21D6-3F0D-6571-1F1B-8C1322DAA6F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53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8B4F5-2284-7A4A-B149-C58E4CF4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1A9BB4F-86D2-BA16-A607-0E32A6120113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自然语言理解分析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39E6DA2-30ED-F26D-D157-309C0B76B225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DF9A4E4-89AB-10D4-5F09-241A8A866A26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33DA02-3858-8C7E-313E-58269242D0CC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AFBB19B-B134-2A63-D7C1-3799FD6008A9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1E6EB1-7C12-8C6C-8F01-1619E6C3A074}"/>
              </a:ext>
            </a:extLst>
          </p:cNvPr>
          <p:cNvSpPr txBox="1"/>
          <p:nvPr/>
        </p:nvSpPr>
        <p:spPr>
          <a:xfrm>
            <a:off x="5058252" y="805070"/>
            <a:ext cx="1107996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实体提取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意图识别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9B3B18-44FF-2A71-99E2-13599F7BD169}"/>
              </a:ext>
            </a:extLst>
          </p:cNvPr>
          <p:cNvSpPr txBox="1"/>
          <p:nvPr/>
        </p:nvSpPr>
        <p:spPr>
          <a:xfrm>
            <a:off x="7740098" y="1129550"/>
            <a:ext cx="35308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你是一位专业的情感分析专家，尤其擅长分析青少年心理健康问题，现在你需要根据用户的诉求进行分析并给出答案。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EF54262-D042-F892-AB3D-D6EDE0260F2A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38960FC-175A-E9F7-3359-32CFF73A82B4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CAFDBB7-CA7B-4580-18A7-141E4C1B796F}"/>
              </a:ext>
            </a:extLst>
          </p:cNvPr>
          <p:cNvCxnSpPr/>
          <p:nvPr/>
        </p:nvCxnSpPr>
        <p:spPr>
          <a:xfrm>
            <a:off x="10972800" y="2119491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1BF2CA3-BD7E-2589-EEAA-F8B99C436487}"/>
              </a:ext>
            </a:extLst>
          </p:cNvPr>
          <p:cNvCxnSpPr>
            <a:cxnSpLocks/>
          </p:cNvCxnSpPr>
          <p:nvPr/>
        </p:nvCxnSpPr>
        <p:spPr>
          <a:xfrm flipV="1">
            <a:off x="11256225" y="1898369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445637F-562C-BEA8-705C-02C9B3AC3513}"/>
              </a:ext>
            </a:extLst>
          </p:cNvPr>
          <p:cNvSpPr txBox="1"/>
          <p:nvPr/>
        </p:nvSpPr>
        <p:spPr>
          <a:xfrm>
            <a:off x="5512788" y="2642855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文本分类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垃圾内容检测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主题标签生成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370573-87EB-1369-2262-A042B43E8839}"/>
              </a:ext>
            </a:extLst>
          </p:cNvPr>
          <p:cNvSpPr txBox="1"/>
          <p:nvPr/>
        </p:nvSpPr>
        <p:spPr>
          <a:xfrm>
            <a:off x="7818032" y="2866496"/>
            <a:ext cx="40882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你是一名机器学习专家，在文本分类领域有着很深的造诣，尤其是利用</a:t>
            </a:r>
            <a:r>
              <a:rPr lang="en-US" altLang="zh-CN" dirty="0" err="1"/>
              <a:t>kNN</a:t>
            </a:r>
            <a:r>
              <a:rPr lang="zh-CN" altLang="en-US" dirty="0"/>
              <a:t>和</a:t>
            </a:r>
            <a:r>
              <a:rPr lang="en-US" altLang="zh-CN" dirty="0"/>
              <a:t>SVM</a:t>
            </a:r>
            <a:r>
              <a:rPr lang="zh-CN" altLang="en-US" dirty="0"/>
              <a:t>模型进行垃圾邮件分类，现在提供你一封邮件请判断是否是垃圾邮件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8AD8129-1942-84B8-BC04-AEEA0C6BFDB6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B1C31DA-9486-A465-C860-E10738BA9498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0CBAF69C-1E54-5666-2A8E-8ACEAE8E1C67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62459DF-1145-A683-9D6C-54D57B55675D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10EC661-4583-F7B9-BE6E-D66B711F9A4B}"/>
              </a:ext>
            </a:extLst>
          </p:cNvPr>
          <p:cNvSpPr txBox="1"/>
          <p:nvPr/>
        </p:nvSpPr>
        <p:spPr>
          <a:xfrm>
            <a:off x="5349248" y="4686201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知识推理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逻辑问题解答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75F9F7-4943-6ABB-85D2-6654B5C9322C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你是一名资深的数学和物理老师，尤其擅长高中的物理课程讲解，现在提供你一些物理题，请进行解答。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75CF81C6-8FEA-5BBD-0B2E-D0A5C07E75DC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0804B48-7C02-706F-7456-BDC3EF9CD513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677E7B7-3543-2B6D-2B1C-CB85D1C57C05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295D37C-77BC-4368-C69A-FA1371A6461E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9693302-FD8F-6167-0441-B4A2B8B339C0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57058B4-932B-5EAA-6DA3-E95F84A1925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753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506E9-CCB5-0657-7DD6-D62AB75C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7354E-AF46-B6ED-05D2-630E3DB9F38B}"/>
              </a:ext>
            </a:extLst>
          </p:cNvPr>
          <p:cNvSpPr txBox="1"/>
          <p:nvPr/>
        </p:nvSpPr>
        <p:spPr>
          <a:xfrm>
            <a:off x="2686476" y="3019237"/>
            <a:ext cx="68190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</a:p>
          <a:p>
            <a:pPr algn="ctr"/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How can LLM be effectively utilized in daily life and 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D974F-A4EF-BB4F-AAB8-3E617BD0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B1E6A3A1-D4C2-8D85-BD17-51907C99AABF}"/>
              </a:ext>
            </a:extLst>
          </p:cNvPr>
          <p:cNvSpPr/>
          <p:nvPr/>
        </p:nvSpPr>
        <p:spPr>
          <a:xfrm>
            <a:off x="2686476" y="2885848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E64D0D91-9318-86E7-7BB2-AFF8BE506101}"/>
              </a:ext>
            </a:extLst>
          </p:cNvPr>
          <p:cNvSpPr/>
          <p:nvPr/>
        </p:nvSpPr>
        <p:spPr>
          <a:xfrm rot="10800000">
            <a:off x="9207168" y="3465513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5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FAD61F-73AA-0387-5B4A-A9B2A6F8249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22B72A-9724-5A59-1419-C8701153DFC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8F5061-3D10-72B8-3C3D-AE9348D4DFB4}"/>
              </a:ext>
            </a:extLst>
          </p:cNvPr>
          <p:cNvSpPr txBox="1"/>
          <p:nvPr/>
        </p:nvSpPr>
        <p:spPr>
          <a:xfrm>
            <a:off x="495748" y="3075057"/>
            <a:ext cx="1780314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9C377F-D711-C241-3214-091BD5B0605F}"/>
              </a:ext>
            </a:extLst>
          </p:cNvPr>
          <p:cNvSpPr/>
          <p:nvPr/>
        </p:nvSpPr>
        <p:spPr>
          <a:xfrm>
            <a:off x="3867917" y="1496524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指令驱动型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3F7883-326C-D278-BA33-0EC40B4225B4}"/>
              </a:ext>
            </a:extLst>
          </p:cNvPr>
          <p:cNvSpPr/>
          <p:nvPr/>
        </p:nvSpPr>
        <p:spPr>
          <a:xfrm>
            <a:off x="3867916" y="2583202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需求导向型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2538E1-FCDB-6A9C-DCF9-A5BDC9E2EB0D}"/>
              </a:ext>
            </a:extLst>
          </p:cNvPr>
          <p:cNvSpPr/>
          <p:nvPr/>
        </p:nvSpPr>
        <p:spPr>
          <a:xfrm>
            <a:off x="3867915" y="3782943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混合模式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14B285-47C3-85EE-446A-D9FFCA735669}"/>
              </a:ext>
            </a:extLst>
          </p:cNvPr>
          <p:cNvSpPr/>
          <p:nvPr/>
        </p:nvSpPr>
        <p:spPr>
          <a:xfrm>
            <a:off x="3867915" y="4982684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启发式提问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09025C-C011-BA1C-2DE8-7738D7D9758A}"/>
              </a:ext>
            </a:extLst>
          </p:cNvPr>
          <p:cNvSpPr/>
          <p:nvPr/>
        </p:nvSpPr>
        <p:spPr>
          <a:xfrm>
            <a:off x="7220718" y="1507178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编写快速排序函数，输出包含注释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5138D-8C81-7E54-D4BE-728AF0F14490}"/>
              </a:ext>
            </a:extLst>
          </p:cNvPr>
          <p:cNvSpPr/>
          <p:nvPr/>
        </p:nvSpPr>
        <p:spPr>
          <a:xfrm>
            <a:off x="7220718" y="2576156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我需要优化用户登陆流程，情分析当前瓶颈并给出三种方案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BB07B5-45AB-10C5-EEB7-0A9078692700}"/>
              </a:ext>
            </a:extLst>
          </p:cNvPr>
          <p:cNvSpPr/>
          <p:nvPr/>
        </p:nvSpPr>
        <p:spPr>
          <a:xfrm>
            <a:off x="7220718" y="3780898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设计一个重庆三日游计划，要求包含洪崖洞和来福士，预算在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0F7581-F738-0E07-E05B-0606F3492F5F}"/>
              </a:ext>
            </a:extLst>
          </p:cNvPr>
          <p:cNvSpPr/>
          <p:nvPr/>
        </p:nvSpPr>
        <p:spPr>
          <a:xfrm>
            <a:off x="7220718" y="4982684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为什么选择梯度下降法优化神经网络，请对比其他算法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90A24D9B-62DF-1BF4-CB7F-9E230CDC7B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276062" y="1811182"/>
            <a:ext cx="1591855" cy="161781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21A02AF9-3D6B-34D2-59F8-B0307E9E444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276062" y="2897860"/>
            <a:ext cx="1591854" cy="5311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C4F510FF-EF16-EDFA-F3A7-35FC3DAF2B1C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276062" y="3429000"/>
            <a:ext cx="1591853" cy="66860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D1692548-FABD-912E-4D83-94840F5104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76062" y="3429000"/>
            <a:ext cx="1591853" cy="186834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337306A-000A-F20E-2DB1-3BC831D81E5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465308" y="1811182"/>
            <a:ext cx="1755410" cy="1065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52BCD24-3638-DF97-5B30-15F56ED292F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465307" y="2890814"/>
            <a:ext cx="1755411" cy="70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1644E54-B119-734A-905F-286356C2FD66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5465306" y="4095556"/>
            <a:ext cx="1755412" cy="20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8A6BB38-D14D-860F-4BC1-2F71E09490C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465306" y="5297342"/>
            <a:ext cx="175541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EFAD0D4-9D59-99C4-D66B-A20B3DC0716F}"/>
              </a:ext>
            </a:extLst>
          </p:cNvPr>
          <p:cNvSpPr txBox="1"/>
          <p:nvPr/>
        </p:nvSpPr>
        <p:spPr>
          <a:xfrm>
            <a:off x="5481238" y="146800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简单任务，需快速执行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CCE845-9EBE-9720-5D05-40B579645673}"/>
              </a:ext>
            </a:extLst>
          </p:cNvPr>
          <p:cNvSpPr txBox="1"/>
          <p:nvPr/>
        </p:nvSpPr>
        <p:spPr>
          <a:xfrm>
            <a:off x="5547085" y="2404255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复杂问题，需模型自主推理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90A4E2E-B860-01DA-FF22-4D31888CB1D9}"/>
              </a:ext>
            </a:extLst>
          </p:cNvPr>
          <p:cNvSpPr txBox="1"/>
          <p:nvPr/>
        </p:nvSpPr>
        <p:spPr>
          <a:xfrm>
            <a:off x="5481238" y="3748959"/>
            <a:ext cx="159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平衡灵活性和可控性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98EF2B-B6CD-9577-FE68-4458C0FE5019}"/>
              </a:ext>
            </a:extLst>
          </p:cNvPr>
          <p:cNvSpPr txBox="1"/>
          <p:nvPr/>
        </p:nvSpPr>
        <p:spPr>
          <a:xfrm>
            <a:off x="5490763" y="4835525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探索性问题，需模型解释逻辑</a:t>
            </a:r>
          </a:p>
        </p:txBody>
      </p:sp>
    </p:spTree>
    <p:extLst>
      <p:ext uri="{BB962C8B-B14F-4D97-AF65-F5344CB8AC3E}">
        <p14:creationId xmlns:p14="http://schemas.microsoft.com/office/powerpoint/2010/main" val="353175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C3E8A-9369-8F72-6456-B72777D1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B54D2D-7D25-15CE-CD5C-77BD9280E9F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AD25F3-1317-8C5C-94E1-3EB2324BB324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478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77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D9011-82CD-E437-7B0D-CDDDD5B4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63" y="1126863"/>
            <a:ext cx="4604273" cy="4604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D98D56-46B0-7762-7BAD-7727A60D8593}"/>
              </a:ext>
            </a:extLst>
          </p:cNvPr>
          <p:cNvSpPr txBox="1"/>
          <p:nvPr/>
        </p:nvSpPr>
        <p:spPr>
          <a:xfrm>
            <a:off x="5250254" y="5387444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5796CD-12B6-C659-E1D9-1E8328DD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0" y="1448680"/>
            <a:ext cx="5115752" cy="38368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6FAF1-AD2F-0B2C-6DFC-6A9D715FF1E7}"/>
              </a:ext>
            </a:extLst>
          </p:cNvPr>
          <p:cNvSpPr txBox="1"/>
          <p:nvPr/>
        </p:nvSpPr>
        <p:spPr>
          <a:xfrm>
            <a:off x="6006548" y="1406165"/>
            <a:ext cx="386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CS PhD in Nanjing University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FE36A6-D1BB-1DED-C196-5FF2976D3057}"/>
              </a:ext>
            </a:extLst>
          </p:cNvPr>
          <p:cNvSpPr txBox="1"/>
          <p:nvPr/>
        </p:nvSpPr>
        <p:spPr>
          <a:xfrm>
            <a:off x="6006548" y="2155473"/>
            <a:ext cx="5766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Former Senior Engineer in HUAWEI 2012 Lab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9930C4-BCE6-38DA-2543-F5FEE60C6A21}"/>
              </a:ext>
            </a:extLst>
          </p:cNvPr>
          <p:cNvSpPr txBox="1"/>
          <p:nvPr/>
        </p:nvSpPr>
        <p:spPr>
          <a:xfrm>
            <a:off x="6006548" y="2904876"/>
            <a:ext cx="604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Accepted Paper at UAI/ICRA/CVPR/</a:t>
            </a:r>
            <a:r>
              <a:rPr kumimoji="1" lang="en-US" altLang="zh-CN"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MobiSys</a:t>
            </a:r>
            <a:r>
              <a:rPr kumimoji="1"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(CCF-A/CCF-B)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66438E-02E5-6D7E-594C-275C901803F7}"/>
              </a:ext>
            </a:extLst>
          </p:cNvPr>
          <p:cNvSpPr txBox="1"/>
          <p:nvPr/>
        </p:nvSpPr>
        <p:spPr>
          <a:xfrm>
            <a:off x="6006548" y="3962055"/>
            <a:ext cx="590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Reviewers at top AI conferences (ICML/ICLR/NIPS/UAI), Reviewer at top Robotic conferences (ICRA/IROS), Program Committee at AAAI (CCF-A)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5BE39-5DB8-FA0C-4D33-872B1F15CA8A}"/>
              </a:ext>
            </a:extLst>
          </p:cNvPr>
          <p:cNvSpPr txBox="1"/>
          <p:nvPr/>
        </p:nvSpPr>
        <p:spPr>
          <a:xfrm>
            <a:off x="1635887" y="5377066"/>
            <a:ext cx="2892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2024, Tokyo Japan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77F979-8F88-8813-D8E0-26FAFB5A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4F82C1-50A3-5864-176C-AF00BE83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78143-64FB-EF07-64A9-EED81DD25443}"/>
              </a:ext>
            </a:extLst>
          </p:cNvPr>
          <p:cNvSpPr txBox="1"/>
          <p:nvPr/>
        </p:nvSpPr>
        <p:spPr>
          <a:xfrm>
            <a:off x="5198883" y="1547570"/>
            <a:ext cx="3959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5395EF-415F-FEA0-82F9-1BA9529F25DF}"/>
              </a:ext>
            </a:extLst>
          </p:cNvPr>
          <p:cNvSpPr/>
          <p:nvPr/>
        </p:nvSpPr>
        <p:spPr>
          <a:xfrm>
            <a:off x="0" y="0"/>
            <a:ext cx="324159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kumimoji="1"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of Contents</a:t>
            </a:r>
            <a:endParaRPr kumimoji="1"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DD387D-9100-0EF4-3203-68239BB8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0500A67-EE8B-3FD7-B118-9233204DC3E7}"/>
              </a:ext>
            </a:extLst>
          </p:cNvPr>
          <p:cNvSpPr/>
          <p:nvPr/>
        </p:nvSpPr>
        <p:spPr>
          <a:xfrm>
            <a:off x="4485899" y="1642419"/>
            <a:ext cx="642806" cy="624254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2FD5D6-7565-9940-F14A-B232BE432C90}"/>
              </a:ext>
            </a:extLst>
          </p:cNvPr>
          <p:cNvSpPr txBox="1"/>
          <p:nvPr/>
        </p:nvSpPr>
        <p:spPr>
          <a:xfrm>
            <a:off x="5198883" y="2863171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What can LLMs do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247F75-EB67-5809-8143-0DE1F6E8FEF2}"/>
              </a:ext>
            </a:extLst>
          </p:cNvPr>
          <p:cNvSpPr/>
          <p:nvPr/>
        </p:nvSpPr>
        <p:spPr>
          <a:xfrm>
            <a:off x="4495837" y="2863171"/>
            <a:ext cx="642806" cy="6242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36981E-6E82-080C-4C9C-15F742072BBA}"/>
              </a:ext>
            </a:extLst>
          </p:cNvPr>
          <p:cNvSpPr txBox="1"/>
          <p:nvPr/>
        </p:nvSpPr>
        <p:spPr>
          <a:xfrm>
            <a:off x="5198883" y="4000046"/>
            <a:ext cx="5585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LLM be effectively utilized in daily life and work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27E7D5-A08A-02DF-A5A1-58A9413E8935}"/>
              </a:ext>
            </a:extLst>
          </p:cNvPr>
          <p:cNvSpPr/>
          <p:nvPr/>
        </p:nvSpPr>
        <p:spPr>
          <a:xfrm>
            <a:off x="4505776" y="4113739"/>
            <a:ext cx="632867" cy="6197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1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ECDE9-5D0D-2869-27B7-BEE38064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266881-DAD9-B978-AA95-CE741D42DC58}"/>
              </a:ext>
            </a:extLst>
          </p:cNvPr>
          <p:cNvSpPr txBox="1"/>
          <p:nvPr/>
        </p:nvSpPr>
        <p:spPr>
          <a:xfrm>
            <a:off x="3740227" y="3019237"/>
            <a:ext cx="47115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09BD0-0829-A1FA-1D91-9B8927CF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6E26F4B9-26EE-0AB5-C004-AFD655240D3F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865768AC-50D4-2542-EBAC-BF9FF9F7DF41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图片 1030">
            <a:extLst>
              <a:ext uri="{FF2B5EF4-FFF2-40B4-BE49-F238E27FC236}">
                <a16:creationId xmlns:a16="http://schemas.microsoft.com/office/drawing/2014/main" id="{D1820FFB-0E00-3C48-EB26-56DB9A6D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1029" name="矩形 1028">
            <a:extLst>
              <a:ext uri="{FF2B5EF4-FFF2-40B4-BE49-F238E27FC236}">
                <a16:creationId xmlns:a16="http://schemas.microsoft.com/office/drawing/2014/main" id="{F29BBDE6-C003-1966-C77F-A98F461D90F9}"/>
              </a:ext>
            </a:extLst>
          </p:cNvPr>
          <p:cNvSpPr/>
          <p:nvPr/>
        </p:nvSpPr>
        <p:spPr>
          <a:xfrm>
            <a:off x="9616741" y="3833696"/>
            <a:ext cx="2439409" cy="28155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4" name="矩形 1023">
            <a:extLst>
              <a:ext uri="{FF2B5EF4-FFF2-40B4-BE49-F238E27FC236}">
                <a16:creationId xmlns:a16="http://schemas.microsoft.com/office/drawing/2014/main" id="{16A7D8D7-87D6-A1D0-F061-AB33335CE777}"/>
              </a:ext>
            </a:extLst>
          </p:cNvPr>
          <p:cNvSpPr/>
          <p:nvPr/>
        </p:nvSpPr>
        <p:spPr>
          <a:xfrm>
            <a:off x="7770266" y="4172885"/>
            <a:ext cx="1514754" cy="2032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4B469F-3C54-5C0D-4F1C-984BE854AD8B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52998A-224E-4600-5BC6-5B3E98CC694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F70A73-0D54-33C9-9168-2617AA85E51B}"/>
              </a:ext>
            </a:extLst>
          </p:cNvPr>
          <p:cNvSpPr/>
          <p:nvPr/>
        </p:nvSpPr>
        <p:spPr>
          <a:xfrm>
            <a:off x="2288359" y="4559256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0D3A06-4AD4-CB36-99F7-204C3628F0CE}"/>
              </a:ext>
            </a:extLst>
          </p:cNvPr>
          <p:cNvSpPr/>
          <p:nvPr/>
        </p:nvSpPr>
        <p:spPr>
          <a:xfrm rot="5400000">
            <a:off x="2010062" y="4956823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68ACB7-4CA6-EE46-04A1-1405E86F7D75}"/>
              </a:ext>
            </a:extLst>
          </p:cNvPr>
          <p:cNvSpPr/>
          <p:nvPr/>
        </p:nvSpPr>
        <p:spPr>
          <a:xfrm>
            <a:off x="3762663" y="383369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153BF2-B2B2-C556-248E-F06FAD38484E}"/>
              </a:ext>
            </a:extLst>
          </p:cNvPr>
          <p:cNvSpPr/>
          <p:nvPr/>
        </p:nvSpPr>
        <p:spPr>
          <a:xfrm rot="5400000">
            <a:off x="3484366" y="423126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CA8950-FEBE-0A47-80C5-3845E492F498}"/>
              </a:ext>
            </a:extLst>
          </p:cNvPr>
          <p:cNvSpPr/>
          <p:nvPr/>
        </p:nvSpPr>
        <p:spPr>
          <a:xfrm>
            <a:off x="5256845" y="3167772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29B0E7-11D0-5B71-F6A5-FB8A031624C5}"/>
              </a:ext>
            </a:extLst>
          </p:cNvPr>
          <p:cNvSpPr/>
          <p:nvPr/>
        </p:nvSpPr>
        <p:spPr>
          <a:xfrm rot="5400000">
            <a:off x="4978548" y="3565339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955CCF-A8BC-0794-D775-690C46481E8D}"/>
              </a:ext>
            </a:extLst>
          </p:cNvPr>
          <p:cNvSpPr/>
          <p:nvPr/>
        </p:nvSpPr>
        <p:spPr>
          <a:xfrm>
            <a:off x="6751026" y="250184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C875-143D-6D32-1971-26198EA40DF4}"/>
              </a:ext>
            </a:extLst>
          </p:cNvPr>
          <p:cNvSpPr/>
          <p:nvPr/>
        </p:nvSpPr>
        <p:spPr>
          <a:xfrm rot="5400000">
            <a:off x="6472729" y="289941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A9D174-B211-9C67-724A-EDFF67BFF2F7}"/>
              </a:ext>
            </a:extLst>
          </p:cNvPr>
          <p:cNvSpPr/>
          <p:nvPr/>
        </p:nvSpPr>
        <p:spPr>
          <a:xfrm>
            <a:off x="8251837" y="1825979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AFE5FF-5FD7-C9F9-E130-C8B26CFC2E19}"/>
              </a:ext>
            </a:extLst>
          </p:cNvPr>
          <p:cNvSpPr/>
          <p:nvPr/>
        </p:nvSpPr>
        <p:spPr>
          <a:xfrm rot="5400000">
            <a:off x="7973540" y="2223546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4CCF39-7FBF-1A31-B6DE-D24AAC254AF5}"/>
              </a:ext>
            </a:extLst>
          </p:cNvPr>
          <p:cNvSpPr txBox="1"/>
          <p:nvPr/>
        </p:nvSpPr>
        <p:spPr>
          <a:xfrm>
            <a:off x="2377812" y="4159146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0475F9-F5D7-2F0E-773D-42A0B0E3E530}"/>
              </a:ext>
            </a:extLst>
          </p:cNvPr>
          <p:cNvSpPr txBox="1"/>
          <p:nvPr/>
        </p:nvSpPr>
        <p:spPr>
          <a:xfrm>
            <a:off x="2377812" y="474985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自然语言对话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F5ABC1-AA7F-E17E-9A78-FD7714F5387D}"/>
              </a:ext>
            </a:extLst>
          </p:cNvPr>
          <p:cNvSpPr txBox="1"/>
          <p:nvPr/>
        </p:nvSpPr>
        <p:spPr>
          <a:xfrm>
            <a:off x="3918085" y="3425375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C15C48-1EB2-8DE9-ECCF-F2BEB8F4D2D5}"/>
              </a:ext>
            </a:extLst>
          </p:cNvPr>
          <p:cNvSpPr txBox="1"/>
          <p:nvPr/>
        </p:nvSpPr>
        <p:spPr>
          <a:xfrm>
            <a:off x="3895738" y="4010710"/>
            <a:ext cx="144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基本的推理和问题解决能力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18A6BA-AA58-EFD8-A7F0-078FFB4015CC}"/>
              </a:ext>
            </a:extLst>
          </p:cNvPr>
          <p:cNvSpPr txBox="1"/>
          <p:nvPr/>
        </p:nvSpPr>
        <p:spPr>
          <a:xfrm>
            <a:off x="5491714" y="275402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4F48F4-AE29-B76D-E0A9-BDA0FA8BF427}"/>
              </a:ext>
            </a:extLst>
          </p:cNvPr>
          <p:cNvSpPr txBox="1"/>
          <p:nvPr/>
        </p:nvSpPr>
        <p:spPr>
          <a:xfrm>
            <a:off x="5397126" y="3327617"/>
            <a:ext cx="1542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代表用户执行任务，具备自主行动能力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E02726-7CA5-0888-B996-A58B00C56E6D}"/>
              </a:ext>
            </a:extLst>
          </p:cNvPr>
          <p:cNvSpPr txBox="1"/>
          <p:nvPr/>
        </p:nvSpPr>
        <p:spPr>
          <a:xfrm>
            <a:off x="6864558" y="2061162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Innovator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18315C-819B-F93B-2216-6C3898BA380B}"/>
              </a:ext>
            </a:extLst>
          </p:cNvPr>
          <p:cNvSpPr txBox="1"/>
          <p:nvPr/>
        </p:nvSpPr>
        <p:spPr>
          <a:xfrm>
            <a:off x="6903994" y="2651749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参与发明和创造，增强人类的创造力和创新能力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4324C7-05BB-C4D8-AC9E-BBEE6AD95931}"/>
              </a:ext>
            </a:extLst>
          </p:cNvPr>
          <p:cNvSpPr txBox="1"/>
          <p:nvPr/>
        </p:nvSpPr>
        <p:spPr>
          <a:xfrm>
            <a:off x="8166597" y="1425869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C6A438-8A2B-2C82-4149-033C2A853E31}"/>
              </a:ext>
            </a:extLst>
          </p:cNvPr>
          <p:cNvSpPr txBox="1"/>
          <p:nvPr/>
        </p:nvSpPr>
        <p:spPr>
          <a:xfrm>
            <a:off x="8458796" y="1963238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承担整个组织的功能，独立管理并执行复杂的操作</a:t>
            </a:r>
          </a:p>
        </p:txBody>
      </p:sp>
      <p:pic>
        <p:nvPicPr>
          <p:cNvPr id="1028" name="Picture 4" descr="Sam Altman denies setting himself up for a massive payday | Fortune">
            <a:extLst>
              <a:ext uri="{FF2B5EF4-FFF2-40B4-BE49-F238E27FC236}">
                <a16:creationId xmlns:a16="http://schemas.microsoft.com/office/drawing/2014/main" id="{C131CBC3-70F7-34D5-0C03-32BAC192F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237588" y="878945"/>
            <a:ext cx="1521636" cy="15216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2DC6A90-50C2-B7E8-84DA-452D27075E1A}"/>
              </a:ext>
            </a:extLst>
          </p:cNvPr>
          <p:cNvSpPr txBox="1"/>
          <p:nvPr/>
        </p:nvSpPr>
        <p:spPr>
          <a:xfrm>
            <a:off x="308954" y="2415470"/>
            <a:ext cx="1363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Sam Altman</a:t>
            </a:r>
            <a:endParaRPr kumimoji="1" lang="zh-CN" altLang="en-US" sz="16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22F7E54-0826-83B8-F277-C59074B3A2F1}"/>
              </a:ext>
            </a:extLst>
          </p:cNvPr>
          <p:cNvSpPr txBox="1"/>
          <p:nvPr/>
        </p:nvSpPr>
        <p:spPr>
          <a:xfrm>
            <a:off x="1951701" y="1064245"/>
            <a:ext cx="39962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2250"/>
              </a:spcAft>
            </a:pP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Stage1: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Chatbots, AI with conversational language.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Stage2: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Reasoners, human-level problem solving. </a:t>
            </a:r>
            <a:r>
              <a:rPr lang="en-US" altLang="zh-CN" sz="1400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Stage3: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Agents, systems that can take actions.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Stage4: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Innovators, AI that can aid in invention.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Stage5: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Organizations, AI that can do the work of an organization</a:t>
            </a: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sz="2000" b="1" i="0" dirty="0">
              <a:solidFill>
                <a:srgbClr val="47474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F591B90F-4BCD-C64C-B567-3CFA390F5071}"/>
              </a:ext>
            </a:extLst>
          </p:cNvPr>
          <p:cNvCxnSpPr/>
          <p:nvPr/>
        </p:nvCxnSpPr>
        <p:spPr>
          <a:xfrm>
            <a:off x="1884371" y="99829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094D6302-3599-1435-DC3F-6113CD5AA8BD}"/>
              </a:ext>
            </a:extLst>
          </p:cNvPr>
          <p:cNvCxnSpPr/>
          <p:nvPr/>
        </p:nvCxnSpPr>
        <p:spPr>
          <a:xfrm>
            <a:off x="1904249" y="998290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8C9ED5D3-422F-B503-5683-C3DA090596F3}"/>
              </a:ext>
            </a:extLst>
          </p:cNvPr>
          <p:cNvCxnSpPr/>
          <p:nvPr/>
        </p:nvCxnSpPr>
        <p:spPr>
          <a:xfrm>
            <a:off x="5649755" y="245027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E8F36332-2C44-5AF7-C0F5-0C928FE36A52}"/>
              </a:ext>
            </a:extLst>
          </p:cNvPr>
          <p:cNvCxnSpPr>
            <a:cxnSpLocks/>
          </p:cNvCxnSpPr>
          <p:nvPr/>
        </p:nvCxnSpPr>
        <p:spPr>
          <a:xfrm flipV="1">
            <a:off x="5933180" y="2229154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B0AFBE6D-F99E-B1F6-784F-A53F3B08765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675367" y="3728967"/>
            <a:ext cx="0" cy="2920311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24BE3AE8-EB26-F23D-AC66-A2C315F0F7FE}"/>
              </a:ext>
            </a:extLst>
          </p:cNvPr>
          <p:cNvCxnSpPr>
            <a:stCxn id="23" idx="2"/>
          </p:cNvCxnSpPr>
          <p:nvPr/>
        </p:nvCxnSpPr>
        <p:spPr>
          <a:xfrm>
            <a:off x="7675367" y="3728967"/>
            <a:ext cx="3883842" cy="0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973D3399-9FB4-5356-8E13-8AB492513CE2}"/>
              </a:ext>
            </a:extLst>
          </p:cNvPr>
          <p:cNvSpPr/>
          <p:nvPr/>
        </p:nvSpPr>
        <p:spPr>
          <a:xfrm>
            <a:off x="7908936" y="4553371"/>
            <a:ext cx="1237421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基座大模型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E927C53-DEAA-0FBA-B601-F2E2491ABEB9}"/>
              </a:ext>
            </a:extLst>
          </p:cNvPr>
          <p:cNvSpPr/>
          <p:nvPr/>
        </p:nvSpPr>
        <p:spPr>
          <a:xfrm>
            <a:off x="7908935" y="5380346"/>
            <a:ext cx="1237416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B1BBFD2-3E10-1F3E-EA79-85264FEB8B80}"/>
              </a:ext>
            </a:extLst>
          </p:cNvPr>
          <p:cNvSpPr/>
          <p:nvPr/>
        </p:nvSpPr>
        <p:spPr>
          <a:xfrm>
            <a:off x="9755411" y="4016836"/>
            <a:ext cx="223112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Culture &amp; Art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C815FD9-8895-5B94-9C23-F8521C631E08}"/>
              </a:ext>
            </a:extLst>
          </p:cNvPr>
          <p:cNvSpPr/>
          <p:nvPr/>
        </p:nvSpPr>
        <p:spPr>
          <a:xfrm>
            <a:off x="9755411" y="4917202"/>
            <a:ext cx="2231157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Social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8C810E1-6B70-46EB-6307-09AC68133774}"/>
              </a:ext>
            </a:extLst>
          </p:cNvPr>
          <p:cNvSpPr/>
          <p:nvPr/>
        </p:nvSpPr>
        <p:spPr>
          <a:xfrm>
            <a:off x="9755411" y="5780988"/>
            <a:ext cx="223117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Science &amp; Industry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0" name="右箭头 1029">
            <a:extLst>
              <a:ext uri="{FF2B5EF4-FFF2-40B4-BE49-F238E27FC236}">
                <a16:creationId xmlns:a16="http://schemas.microsoft.com/office/drawing/2014/main" id="{77923B34-7FC0-E355-95A0-EC4F9089A0A1}"/>
              </a:ext>
            </a:extLst>
          </p:cNvPr>
          <p:cNvSpPr/>
          <p:nvPr/>
        </p:nvSpPr>
        <p:spPr>
          <a:xfrm>
            <a:off x="9285020" y="5088408"/>
            <a:ext cx="331721" cy="25604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0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B362-C514-CF9C-05FB-4BD722FA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DA4B9FD-A20D-A932-9306-6EE9761A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896BD-F5FC-0FB1-3A55-41B1F103584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ransformer">
            <a:extLst>
              <a:ext uri="{FF2B5EF4-FFF2-40B4-BE49-F238E27FC236}">
                <a16:creationId xmlns:a16="http://schemas.microsoft.com/office/drawing/2014/main" id="{12E2CAA4-C760-B24C-720D-82C1E736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5" y="1152762"/>
            <a:ext cx="4263088" cy="449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EA32C-8A24-00B6-FF2C-3CA890F22C0A}"/>
              </a:ext>
            </a:extLst>
          </p:cNvPr>
          <p:cNvSpPr txBox="1"/>
          <p:nvPr/>
        </p:nvSpPr>
        <p:spPr>
          <a:xfrm>
            <a:off x="1002332" y="6440296"/>
            <a:ext cx="994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DAF38-C631-648A-58BF-38F5429955C0}"/>
              </a:ext>
            </a:extLst>
          </p:cNvPr>
          <p:cNvSpPr txBox="1"/>
          <p:nvPr/>
        </p:nvSpPr>
        <p:spPr>
          <a:xfrm>
            <a:off x="1144542" y="5723244"/>
            <a:ext cx="2640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Transformer Architecture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702D293-EFE6-638E-B433-D906FA7BBFF9}"/>
              </a:ext>
            </a:extLst>
          </p:cNvPr>
          <p:cNvCxnSpPr/>
          <p:nvPr/>
        </p:nvCxnSpPr>
        <p:spPr>
          <a:xfrm>
            <a:off x="2464904" y="784419"/>
            <a:ext cx="0" cy="54656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CAEB9-B393-BA1C-0A07-C80C16A7CA4A}"/>
              </a:ext>
            </a:extLst>
          </p:cNvPr>
          <p:cNvSpPr txBox="1"/>
          <p:nvPr/>
        </p:nvSpPr>
        <p:spPr>
          <a:xfrm>
            <a:off x="1331844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94D50A-1846-FD62-BB73-D9917E1D6B8D}"/>
              </a:ext>
            </a:extLst>
          </p:cNvPr>
          <p:cNvSpPr txBox="1"/>
          <p:nvPr/>
        </p:nvSpPr>
        <p:spPr>
          <a:xfrm>
            <a:off x="2657061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nput-output">
            <a:extLst>
              <a:ext uri="{FF2B5EF4-FFF2-40B4-BE49-F238E27FC236}">
                <a16:creationId xmlns:a16="http://schemas.microsoft.com/office/drawing/2014/main" id="{388BB10A-9985-F72A-F2F0-FFFB0D2C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32" y="784419"/>
            <a:ext cx="6553909" cy="171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coder-decoder">
            <a:extLst>
              <a:ext uri="{FF2B5EF4-FFF2-40B4-BE49-F238E27FC236}">
                <a16:creationId xmlns:a16="http://schemas.microsoft.com/office/drawing/2014/main" id="{DAEA0CFF-C5B4-F260-FFC0-2481D9E6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19" y="2872117"/>
            <a:ext cx="5539333" cy="34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8A98169-BD84-25C9-15C8-E62B0B27A947}"/>
              </a:ext>
            </a:extLst>
          </p:cNvPr>
          <p:cNvCxnSpPr>
            <a:stCxn id="3076" idx="2"/>
            <a:endCxn id="3078" idx="0"/>
          </p:cNvCxnSpPr>
          <p:nvPr/>
        </p:nvCxnSpPr>
        <p:spPr>
          <a:xfrm flipH="1">
            <a:off x="8087286" y="2495433"/>
            <a:ext cx="1" cy="376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F6761A0-172C-49D9-F48C-1249D47F71F5}"/>
              </a:ext>
            </a:extLst>
          </p:cNvPr>
          <p:cNvSpPr txBox="1"/>
          <p:nvPr/>
        </p:nvSpPr>
        <p:spPr>
          <a:xfrm>
            <a:off x="8216546" y="2479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文本生成，翻译等任务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0D0077-8603-2F39-4A05-B5443E6CCEF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27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5FC5-263A-D952-3938-439DAA8B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85FFB7-AB92-B520-36E4-8634282F0FE6}"/>
              </a:ext>
            </a:extLst>
          </p:cNvPr>
          <p:cNvSpPr/>
          <p:nvPr/>
        </p:nvSpPr>
        <p:spPr>
          <a:xfrm>
            <a:off x="1341782" y="2636014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155A02-0C12-94D1-2A47-F4AB37FE763A}"/>
              </a:ext>
            </a:extLst>
          </p:cNvPr>
          <p:cNvSpPr/>
          <p:nvPr/>
        </p:nvSpPr>
        <p:spPr>
          <a:xfrm>
            <a:off x="4376530" y="2626075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3E5DBE-F9AF-2497-44E3-24D1493B67F0}"/>
              </a:ext>
            </a:extLst>
          </p:cNvPr>
          <p:cNvSpPr txBox="1"/>
          <p:nvPr/>
        </p:nvSpPr>
        <p:spPr>
          <a:xfrm>
            <a:off x="1147379" y="503337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955F1E1-BB9A-0DDE-0303-121ADB4B8030}"/>
              </a:ext>
            </a:extLst>
          </p:cNvPr>
          <p:cNvSpPr/>
          <p:nvPr/>
        </p:nvSpPr>
        <p:spPr>
          <a:xfrm>
            <a:off x="1674742" y="4475580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BF329A-2C55-7B0F-8535-9C58B4A7BC4B}"/>
              </a:ext>
            </a:extLst>
          </p:cNvPr>
          <p:cNvSpPr/>
          <p:nvPr/>
        </p:nvSpPr>
        <p:spPr>
          <a:xfrm>
            <a:off x="1560442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5323A16-97CC-34C0-3932-131B94A4C086}"/>
              </a:ext>
            </a:extLst>
          </p:cNvPr>
          <p:cNvCxnSpPr>
            <a:stCxn id="9" idx="0"/>
            <a:endCxn id="2" idx="2"/>
          </p:cNvCxnSpPr>
          <p:nvPr/>
        </p:nvCxnSpPr>
        <p:spPr>
          <a:xfrm flipV="1">
            <a:off x="2201516" y="3481254"/>
            <a:ext cx="1" cy="457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18B3D84-54B2-E935-A976-F2E21D42AE5C}"/>
              </a:ext>
            </a:extLst>
          </p:cNvPr>
          <p:cNvSpPr/>
          <p:nvPr/>
        </p:nvSpPr>
        <p:spPr>
          <a:xfrm>
            <a:off x="1408040" y="2009849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0A2109EE-77F9-C756-FADF-5E058FAF503E}"/>
              </a:ext>
            </a:extLst>
          </p:cNvPr>
          <p:cNvCxnSpPr>
            <a:endCxn id="3" idx="1"/>
          </p:cNvCxnSpPr>
          <p:nvPr/>
        </p:nvCxnSpPr>
        <p:spPr>
          <a:xfrm>
            <a:off x="3061252" y="2139472"/>
            <a:ext cx="1315278" cy="90922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C1C059-51E2-2640-696B-524B2183307D}"/>
              </a:ext>
            </a:extLst>
          </p:cNvPr>
          <p:cNvSpPr txBox="1"/>
          <p:nvPr/>
        </p:nvSpPr>
        <p:spPr>
          <a:xfrm>
            <a:off x="4412084" y="50333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39BA7F8-79A8-963D-FBE7-0331658F270B}"/>
              </a:ext>
            </a:extLst>
          </p:cNvPr>
          <p:cNvSpPr/>
          <p:nvPr/>
        </p:nvSpPr>
        <p:spPr>
          <a:xfrm>
            <a:off x="4672219" y="4475579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AE6BB8C-D035-30CE-44BB-B2B9CF21EAB3}"/>
              </a:ext>
            </a:extLst>
          </p:cNvPr>
          <p:cNvSpPr/>
          <p:nvPr/>
        </p:nvSpPr>
        <p:spPr>
          <a:xfrm>
            <a:off x="4576969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710D39A-F511-E822-6AC7-3329C69020BE}"/>
              </a:ext>
            </a:extLst>
          </p:cNvPr>
          <p:cNvSpPr/>
          <p:nvPr/>
        </p:nvSpPr>
        <p:spPr>
          <a:xfrm>
            <a:off x="4442790" y="1985415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E709FE6-C585-D10C-FEE9-E832CF4C45E6}"/>
              </a:ext>
            </a:extLst>
          </p:cNvPr>
          <p:cNvCxnSpPr/>
          <p:nvPr/>
        </p:nvCxnSpPr>
        <p:spPr>
          <a:xfrm flipV="1">
            <a:off x="5236264" y="3490780"/>
            <a:ext cx="1" cy="467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948E85F-346B-B87D-28AB-1CF8F5DB386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201515" y="421017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F6D9A4C-DC11-A2E0-E94B-18A32BF63630}"/>
              </a:ext>
            </a:extLst>
          </p:cNvPr>
          <p:cNvCxnSpPr>
            <a:cxnSpLocks/>
          </p:cNvCxnSpPr>
          <p:nvPr/>
        </p:nvCxnSpPr>
        <p:spPr>
          <a:xfrm flipH="1" flipV="1">
            <a:off x="5236264" y="420589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8902A34-D866-9481-CD79-44AC685E749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2201514" y="2279816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16B339F-5555-7A8D-9296-69C773DD7FD7}"/>
              </a:ext>
            </a:extLst>
          </p:cNvPr>
          <p:cNvCxnSpPr>
            <a:cxnSpLocks/>
          </p:cNvCxnSpPr>
          <p:nvPr/>
        </p:nvCxnSpPr>
        <p:spPr>
          <a:xfrm flipH="1" flipV="1">
            <a:off x="5219695" y="2283589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6161D82D-BC4D-00C0-8615-B1B1790A762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38835" y="5402704"/>
            <a:ext cx="1362679" cy="520426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22788F3-CF6D-4CE4-5655-07C72B5B017B}"/>
              </a:ext>
            </a:extLst>
          </p:cNvPr>
          <p:cNvSpPr txBox="1"/>
          <p:nvPr/>
        </p:nvSpPr>
        <p:spPr>
          <a:xfrm>
            <a:off x="519100" y="559125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待翻译的文本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128E9241-C472-15DD-1E1D-7134D00FA0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6641" y="3935858"/>
            <a:ext cx="1463801" cy="15665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1DBC09C-D5FA-9230-4C2D-07CF575F044B}"/>
              </a:ext>
            </a:extLst>
          </p:cNvPr>
          <p:cNvSpPr txBox="1"/>
          <p:nvPr/>
        </p:nvSpPr>
        <p:spPr>
          <a:xfrm>
            <a:off x="26503" y="3635564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文本预处理阶段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3E8662-E3C1-EA1D-94DA-B2421D7D61FE}"/>
              </a:ext>
            </a:extLst>
          </p:cNvPr>
          <p:cNvSpPr txBox="1"/>
          <p:nvPr/>
        </p:nvSpPr>
        <p:spPr>
          <a:xfrm>
            <a:off x="4169305" y="139224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Beispiel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1BB5F72-91BD-A865-F783-96FA22FAF2E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8854" y="1722364"/>
            <a:ext cx="529186" cy="4415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CB01AD1-C323-97B3-4084-2ED1DA636918}"/>
              </a:ext>
            </a:extLst>
          </p:cNvPr>
          <p:cNvSpPr txBox="1"/>
          <p:nvPr/>
        </p:nvSpPr>
        <p:spPr>
          <a:xfrm>
            <a:off x="540754" y="1429977"/>
            <a:ext cx="271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生成高维度向量用作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B12FB2E-58C8-5DF3-11DC-93F2CC3B4839}"/>
              </a:ext>
            </a:extLst>
          </p:cNvPr>
          <p:cNvCxnSpPr>
            <a:cxnSpLocks/>
            <a:stCxn id="43" idx="0"/>
          </p:cNvCxnSpPr>
          <p:nvPr/>
        </p:nvCxnSpPr>
        <p:spPr>
          <a:xfrm rot="16200000" flipV="1">
            <a:off x="4952925" y="5456326"/>
            <a:ext cx="407737" cy="30447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09CC8B9-E394-C5CC-D5A5-0379DED693EE}"/>
              </a:ext>
            </a:extLst>
          </p:cNvPr>
          <p:cNvSpPr txBox="1"/>
          <p:nvPr/>
        </p:nvSpPr>
        <p:spPr>
          <a:xfrm>
            <a:off x="4383134" y="581243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部分输出的文本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A7E939A-65D8-C630-B3C1-C74E47D26788}"/>
              </a:ext>
            </a:extLst>
          </p:cNvPr>
          <p:cNvSpPr txBox="1"/>
          <p:nvPr/>
        </p:nvSpPr>
        <p:spPr>
          <a:xfrm>
            <a:off x="5928179" y="1624959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文本输出</a:t>
            </a:r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6E9BBEE0-68F5-ECA3-C506-6F4FA8986BBD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>
            <a:off x="5236264" y="1392247"/>
            <a:ext cx="1303132" cy="267248"/>
          </a:xfrm>
          <a:prstGeom prst="bentConnector4">
            <a:avLst>
              <a:gd name="adj1" fmla="val 9062"/>
              <a:gd name="adj2" fmla="val 185539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8CE932AD-EB21-F780-73A7-C363F0150CD9}"/>
              </a:ext>
            </a:extLst>
          </p:cNvPr>
          <p:cNvCxnSpPr/>
          <p:nvPr/>
        </p:nvCxnSpPr>
        <p:spPr>
          <a:xfrm>
            <a:off x="7245626" y="832729"/>
            <a:ext cx="0" cy="560567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168237EC-A551-C963-7149-01A463E763EA}"/>
              </a:ext>
            </a:extLst>
          </p:cNvPr>
          <p:cNvSpPr/>
          <p:nvPr/>
        </p:nvSpPr>
        <p:spPr>
          <a:xfrm>
            <a:off x="7513982" y="944217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A4C0B60-33B0-E76C-CF52-C0C26E9DB38B}"/>
              </a:ext>
            </a:extLst>
          </p:cNvPr>
          <p:cNvSpPr/>
          <p:nvPr/>
        </p:nvSpPr>
        <p:spPr>
          <a:xfrm>
            <a:off x="7513982" y="1395403"/>
            <a:ext cx="4137263" cy="12306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适用于只需要理解输入语义的任务，例如句子分类、命名实体识别；</a:t>
            </a:r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264F133-EDE5-41D1-2A84-533CC863F252}"/>
              </a:ext>
            </a:extLst>
          </p:cNvPr>
          <p:cNvSpPr/>
          <p:nvPr/>
        </p:nvSpPr>
        <p:spPr>
          <a:xfrm>
            <a:off x="7518480" y="4954952"/>
            <a:ext cx="4093835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适用于需要基于输入的生成式任务，例如翻译、摘要。</a:t>
            </a:r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6654B0-050E-26AD-ECF7-6231B36EE331}"/>
              </a:ext>
            </a:extLst>
          </p:cNvPr>
          <p:cNvSpPr/>
          <p:nvPr/>
        </p:nvSpPr>
        <p:spPr>
          <a:xfrm>
            <a:off x="7520175" y="3189830"/>
            <a:ext cx="4131069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适用于生成式任务，如文本生成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DBEC411-5298-A5A0-2D7F-5D350EE055A3}"/>
              </a:ext>
            </a:extLst>
          </p:cNvPr>
          <p:cNvSpPr/>
          <p:nvPr/>
        </p:nvSpPr>
        <p:spPr>
          <a:xfrm>
            <a:off x="7518479" y="4471300"/>
            <a:ext cx="2759387" cy="4580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Encoder-Decoder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9DEA69-7960-F1A3-F836-D9609B88E137}"/>
              </a:ext>
            </a:extLst>
          </p:cNvPr>
          <p:cNvSpPr/>
          <p:nvPr/>
        </p:nvSpPr>
        <p:spPr>
          <a:xfrm>
            <a:off x="7513982" y="2755821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53197B-9F86-C7C7-91A1-3CB44749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B88D96-A3EC-055D-1670-45D3B99A0907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8EB97D-2F47-B061-EE8D-F4DA17FB402F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26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B3DEF0-816D-6CF6-0543-B6DBF675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" y="1075869"/>
            <a:ext cx="7310214" cy="525668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EA4A7E10-CBDA-A814-E0E3-F1FF7FA05C61}"/>
              </a:ext>
            </a:extLst>
          </p:cNvPr>
          <p:cNvSpPr/>
          <p:nvPr/>
        </p:nvSpPr>
        <p:spPr>
          <a:xfrm>
            <a:off x="8845769" y="2473665"/>
            <a:ext cx="1431235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1FD8A0E-F4D6-8775-15C1-5AD03207CB5F}"/>
              </a:ext>
            </a:extLst>
          </p:cNvPr>
          <p:cNvSpPr/>
          <p:nvPr/>
        </p:nvSpPr>
        <p:spPr>
          <a:xfrm>
            <a:off x="8845769" y="3273342"/>
            <a:ext cx="1431234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02B3D2-2FA3-0B57-B5D0-7BEB72867B68}"/>
              </a:ext>
            </a:extLst>
          </p:cNvPr>
          <p:cNvSpPr/>
          <p:nvPr/>
        </p:nvSpPr>
        <p:spPr>
          <a:xfrm>
            <a:off x="8651952" y="4073019"/>
            <a:ext cx="2012677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A31A30-2E3B-FA95-E343-DCD9EFCC3118}"/>
              </a:ext>
            </a:extLst>
          </p:cNvPr>
          <p:cNvSpPr/>
          <p:nvPr/>
        </p:nvSpPr>
        <p:spPr>
          <a:xfrm>
            <a:off x="8845769" y="1673989"/>
            <a:ext cx="1431236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8155CBF-E96C-808C-C12C-F527A52B5F25}"/>
              </a:ext>
            </a:extLst>
          </p:cNvPr>
          <p:cNvCxnSpPr>
            <a:stCxn id="7" idx="2"/>
          </p:cNvCxnSpPr>
          <p:nvPr/>
        </p:nvCxnSpPr>
        <p:spPr>
          <a:xfrm flipH="1">
            <a:off x="9561386" y="198210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0D7A0A8-3CB3-7282-1173-6C49E9234AF0}"/>
              </a:ext>
            </a:extLst>
          </p:cNvPr>
          <p:cNvCxnSpPr/>
          <p:nvPr/>
        </p:nvCxnSpPr>
        <p:spPr>
          <a:xfrm flipH="1">
            <a:off x="9561385" y="2781778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B0D907A-8913-9EBC-C57A-1FA865D6450F}"/>
              </a:ext>
            </a:extLst>
          </p:cNvPr>
          <p:cNvCxnSpPr/>
          <p:nvPr/>
        </p:nvCxnSpPr>
        <p:spPr>
          <a:xfrm flipH="1">
            <a:off x="9561384" y="3581456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40E7BD3-7A57-B322-5884-A1FB049E4A93}"/>
              </a:ext>
            </a:extLst>
          </p:cNvPr>
          <p:cNvCxnSpPr/>
          <p:nvPr/>
        </p:nvCxnSpPr>
        <p:spPr>
          <a:xfrm flipH="1">
            <a:off x="9561384" y="438113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9F696D2-026D-8E4F-A737-282AE5245868}"/>
              </a:ext>
            </a:extLst>
          </p:cNvPr>
          <p:cNvSpPr/>
          <p:nvPr/>
        </p:nvSpPr>
        <p:spPr>
          <a:xfrm>
            <a:off x="8194750" y="4872695"/>
            <a:ext cx="2927080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B6C6BD-4974-E17D-1A65-BF4683D47FBA}"/>
              </a:ext>
            </a:extLst>
          </p:cNvPr>
          <p:cNvSpPr txBox="1"/>
          <p:nvPr/>
        </p:nvSpPr>
        <p:spPr>
          <a:xfrm>
            <a:off x="207512" y="698080"/>
            <a:ext cx="4253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Next Word Prediction Mechanism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1286459-A26A-8DF4-840D-847E1F20A44E}"/>
              </a:ext>
            </a:extLst>
          </p:cNvPr>
          <p:cNvSpPr/>
          <p:nvPr/>
        </p:nvSpPr>
        <p:spPr>
          <a:xfrm>
            <a:off x="7585182" y="3027559"/>
            <a:ext cx="458028" cy="3578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A090DC7-A8F8-9143-6C7D-325A4146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1CBB7-8AC3-6F12-C4AE-0F52BE32D6BD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84D5D3-8BEA-C794-59C1-46652C00E6D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34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BA35E9-C118-9388-47CC-DF467A9A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72" y="1374377"/>
            <a:ext cx="8753829" cy="4429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2BF579-45A5-7F93-6C7C-8BCD3DA8A713}"/>
              </a:ext>
            </a:extLst>
          </p:cNvPr>
          <p:cNvSpPr txBox="1"/>
          <p:nvPr/>
        </p:nvSpPr>
        <p:spPr>
          <a:xfrm>
            <a:off x="3857254" y="974267"/>
            <a:ext cx="4775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通用大模型训练数据集（以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GPT3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979BB4-E944-2A05-2229-84B7A7468621}"/>
              </a:ext>
            </a:extLst>
          </p:cNvPr>
          <p:cNvSpPr txBox="1"/>
          <p:nvPr/>
        </p:nvSpPr>
        <p:spPr>
          <a:xfrm>
            <a:off x="8096951" y="5803605"/>
            <a:ext cx="25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仅限互联网公开数据集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1A9461-C53C-6F7E-1577-E99F2986459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EC1395-31F3-56E9-903C-EF83009F2702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55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893</TotalTime>
  <Words>970</Words>
  <Application>Microsoft Macintosh PowerPoint</Application>
  <PresentationFormat>宽屏</PresentationFormat>
  <Paragraphs>155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KaiTi</vt:lpstr>
      <vt:lpstr>Microsoft YaHei</vt:lpstr>
      <vt:lpstr>Arial</vt:lpstr>
      <vt:lpstr>Calibri</vt:lpstr>
      <vt:lpstr>Calibri Light</vt:lpstr>
      <vt:lpstr>Office 主题​​</vt:lpstr>
      <vt:lpstr>大语言模型简介及应用 Introduction to LLM and its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文杰 李</dc:creator>
  <cp:lastModifiedBy>文杰 李</cp:lastModifiedBy>
  <cp:revision>185</cp:revision>
  <dcterms:created xsi:type="dcterms:W3CDTF">2025-02-23T01:47:23Z</dcterms:created>
  <dcterms:modified xsi:type="dcterms:W3CDTF">2025-02-24T07:13:37Z</dcterms:modified>
</cp:coreProperties>
</file>